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15"/>
  </p:notesMasterIdLst>
  <p:handoutMasterIdLst>
    <p:handoutMasterId r:id="rId16"/>
  </p:handoutMasterIdLst>
  <p:sldIdLst>
    <p:sldId id="256" r:id="rId2"/>
    <p:sldId id="487" r:id="rId3"/>
    <p:sldId id="517" r:id="rId4"/>
    <p:sldId id="515" r:id="rId5"/>
    <p:sldId id="526" r:id="rId6"/>
    <p:sldId id="519" r:id="rId7"/>
    <p:sldId id="520" r:id="rId8"/>
    <p:sldId id="524" r:id="rId9"/>
    <p:sldId id="521" r:id="rId10"/>
    <p:sldId id="529" r:id="rId11"/>
    <p:sldId id="522" r:id="rId12"/>
    <p:sldId id="528" r:id="rId13"/>
    <p:sldId id="527" r:id="rId14"/>
  </p:sldIdLst>
  <p:sldSz cx="9144000" cy="6858000" type="screen4x3"/>
  <p:notesSz cx="6794500" cy="9906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7A04"/>
    <a:srgbClr val="36A63A"/>
    <a:srgbClr val="6699FF"/>
    <a:srgbClr val="3399FF"/>
    <a:srgbClr val="0066FF"/>
    <a:srgbClr val="00FF00"/>
    <a:srgbClr val="0000CC"/>
    <a:srgbClr val="FFCC00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54" autoAdjust="0"/>
    <p:restoredTop sz="81588" autoAdjust="0"/>
  </p:normalViewPr>
  <p:slideViewPr>
    <p:cSldViewPr>
      <p:cViewPr varScale="1">
        <p:scale>
          <a:sx n="91" d="100"/>
          <a:sy n="91" d="100"/>
        </p:scale>
        <p:origin x="2118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2916" y="108"/>
      </p:cViewPr>
      <p:guideLst>
        <p:guide orient="horz" pos="312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1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810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2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3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810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CB595702-CDBF-7F4C-80BD-5ECD6612D319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1798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810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2950"/>
            <a:ext cx="4953000" cy="3714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931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05350"/>
            <a:ext cx="54356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31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810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/>
            </a:lvl1pPr>
          </a:lstStyle>
          <a:p>
            <a:pPr>
              <a:defRPr/>
            </a:pPr>
            <a:fld id="{FEDAF1F9-39BD-564C-A57A-FCBAE9EEBE0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6179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87B955B-9B3C-2647-95FD-E9C749E36CDB}" type="slidenum">
              <a:rPr lang="fr-FR" sz="1200"/>
              <a:pPr eaLnBrk="1" hangingPunct="1"/>
              <a:t>1</a:t>
            </a:fld>
            <a:endParaRPr lang="fr-FR" sz="1200" dirty="0"/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fr-FR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45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will</a:t>
            </a:r>
            <a:r>
              <a:rPr lang="en-US" baseline="0" dirty="0" smtClean="0"/>
              <a:t> provide a broad overview of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, present some challenges and interesting features that are missing in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 and suggest some potential contributions of our own.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951E99-3993-EC42-9E2E-7C584BC1BD5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71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Namur::TITLE-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14000" y="0"/>
            <a:ext cx="8280000" cy="4554000"/>
          </a:xfrm>
          <a:prstGeom prst="rect">
            <a:avLst/>
          </a:prstGeom>
          <a:noFill/>
        </p:spPr>
        <p:txBody>
          <a:bodyPr anchor="ctr" anchorCtr="0"/>
          <a:lstStyle>
            <a:lvl1pPr algn="ctr">
              <a:lnSpc>
                <a:spcPct val="80000"/>
              </a:lnSpc>
              <a:spcAft>
                <a:spcPts val="0"/>
              </a:spcAft>
              <a:buClr>
                <a:srgbClr val="FF6600"/>
              </a:buClr>
              <a:buNone/>
              <a:defRPr sz="3500" b="0" i="0">
                <a:solidFill>
                  <a:schemeClr val="bg1"/>
                </a:solidFill>
                <a:latin typeface="Verdana"/>
                <a:cs typeface="Verdana"/>
              </a:defRPr>
            </a:lvl1pPr>
            <a:lvl2pPr marL="457200" indent="0" algn="ctr">
              <a:buClr>
                <a:srgbClr val="FF6600"/>
              </a:buClr>
              <a:buFontTx/>
              <a:buNone/>
              <a:defRPr sz="25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3pPr>
            <a:lvl4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4pPr>
            <a:lvl5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5pPr>
          </a:lstStyle>
          <a:p>
            <a:pPr lvl="0"/>
            <a:r>
              <a:rPr lang="fr-FR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1576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UNamur::TEXT+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020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4283968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3652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cxnSp>
        <p:nvCxnSpPr>
          <p:cNvPr id="4" name="Connecteur droit 3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1645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amur::TEXT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0969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229600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82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014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UNamur::IMAGE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4217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2819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UNamur::TITLE-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5576" y="2389261"/>
            <a:ext cx="7632848" cy="2047200"/>
          </a:xfrm>
          <a:prstGeom prst="rect">
            <a:avLst/>
          </a:prstGeom>
          <a:ln w="63500" cmpd="tri">
            <a:solidFill>
              <a:srgbClr val="00B050"/>
            </a:solidFill>
          </a:ln>
        </p:spPr>
        <p:txBody>
          <a:bodyPr vert="horz" anchor="ctr" anchorCtr="1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996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cessus 6"/>
          <p:cNvSpPr/>
          <p:nvPr/>
        </p:nvSpPr>
        <p:spPr>
          <a:xfrm>
            <a:off x="-7718" y="-1"/>
            <a:ext cx="9151718" cy="5691187"/>
          </a:xfrm>
          <a:prstGeom prst="flowChartProcess">
            <a:avLst/>
          </a:prstGeom>
          <a:solidFill>
            <a:srgbClr val="55AB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latin typeface="Verdana"/>
                <a:cs typeface="Verdana"/>
              </a:rPr>
              <a:t>               </a:t>
            </a:r>
          </a:p>
        </p:txBody>
      </p:sp>
      <p:pic>
        <p:nvPicPr>
          <p:cNvPr id="2051" name="Image 4" descr="PICTOS_blanc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18" y="239712"/>
            <a:ext cx="9116222" cy="506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52" name="Grouper 12"/>
          <p:cNvGrpSpPr>
            <a:grpSpLocks/>
          </p:cNvGrpSpPr>
          <p:nvPr/>
        </p:nvGrpSpPr>
        <p:grpSpPr bwMode="auto">
          <a:xfrm>
            <a:off x="6946900" y="5546724"/>
            <a:ext cx="1384300" cy="814388"/>
            <a:chOff x="6948948" y="5525435"/>
            <a:chExt cx="1384302" cy="813222"/>
          </a:xfrm>
        </p:grpSpPr>
        <p:sp>
          <p:nvSpPr>
            <p:cNvPr id="9" name="Processus 8"/>
            <p:cNvSpPr/>
            <p:nvPr userDrawn="1"/>
          </p:nvSpPr>
          <p:spPr>
            <a:xfrm>
              <a:off x="7298199" y="5525435"/>
              <a:ext cx="682626" cy="507273"/>
            </a:xfrm>
            <a:prstGeom prst="flowChartProcess">
              <a:avLst/>
            </a:prstGeom>
            <a:solidFill>
              <a:srgbClr val="55AB2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latin typeface="Verdana"/>
                  <a:cs typeface="Verdana"/>
                </a:rPr>
                <a:t>     </a:t>
              </a:r>
            </a:p>
          </p:txBody>
        </p:sp>
        <p:sp>
          <p:nvSpPr>
            <p:cNvPr id="10" name="Connecteur 10"/>
            <p:cNvSpPr/>
            <p:nvPr userDrawn="1"/>
          </p:nvSpPr>
          <p:spPr>
            <a:xfrm>
              <a:off x="6948948" y="5669691"/>
              <a:ext cx="1384302" cy="668966"/>
            </a:xfrm>
            <a:custGeom>
              <a:avLst/>
              <a:gdLst/>
              <a:ahLst/>
              <a:cxnLst/>
              <a:rect l="l" t="t" r="r" b="b"/>
              <a:pathLst>
                <a:path w="1384302" h="668657">
                  <a:moveTo>
                    <a:pt x="350838" y="0"/>
                  </a:moveTo>
                  <a:cubicBezTo>
                    <a:pt x="496159" y="0"/>
                    <a:pt x="620845" y="84197"/>
                    <a:pt x="674105" y="204193"/>
                  </a:cubicBezTo>
                  <a:lnTo>
                    <a:pt x="692151" y="259591"/>
                  </a:lnTo>
                  <a:lnTo>
                    <a:pt x="710197" y="204194"/>
                  </a:lnTo>
                  <a:cubicBezTo>
                    <a:pt x="763457" y="84198"/>
                    <a:pt x="888143" y="1"/>
                    <a:pt x="1033464" y="1"/>
                  </a:cubicBezTo>
                  <a:cubicBezTo>
                    <a:pt x="1227226" y="1"/>
                    <a:pt x="1384302" y="149685"/>
                    <a:pt x="1384302" y="334329"/>
                  </a:cubicBezTo>
                  <a:cubicBezTo>
                    <a:pt x="1384302" y="518973"/>
                    <a:pt x="1227226" y="668657"/>
                    <a:pt x="1033464" y="668657"/>
                  </a:cubicBezTo>
                  <a:cubicBezTo>
                    <a:pt x="888143" y="668657"/>
                    <a:pt x="763457" y="584460"/>
                    <a:pt x="710197" y="464465"/>
                  </a:cubicBezTo>
                  <a:lnTo>
                    <a:pt x="692151" y="409067"/>
                  </a:lnTo>
                  <a:lnTo>
                    <a:pt x="674105" y="464464"/>
                  </a:lnTo>
                  <a:cubicBezTo>
                    <a:pt x="620845" y="584459"/>
                    <a:pt x="496159" y="668656"/>
                    <a:pt x="350838" y="668656"/>
                  </a:cubicBezTo>
                  <a:cubicBezTo>
                    <a:pt x="157076" y="668656"/>
                    <a:pt x="0" y="518972"/>
                    <a:pt x="0" y="334328"/>
                  </a:cubicBezTo>
                  <a:cubicBezTo>
                    <a:pt x="0" y="149684"/>
                    <a:pt x="157076" y="0"/>
                    <a:pt x="3508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Verdana"/>
                <a:cs typeface="Verdana"/>
              </a:endParaRPr>
            </a:p>
          </p:txBody>
        </p:sp>
      </p:grpSp>
      <p:pic>
        <p:nvPicPr>
          <p:cNvPr id="2053" name="Image 11" descr="UNamur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006" y="5832475"/>
            <a:ext cx="954088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Espace réservé du contenu 2"/>
          <p:cNvSpPr txBox="1">
            <a:spLocks/>
          </p:cNvSpPr>
          <p:nvPr/>
        </p:nvSpPr>
        <p:spPr>
          <a:xfrm>
            <a:off x="71695" y="6597352"/>
            <a:ext cx="899905" cy="161354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rgbClr val="2E3135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rgbClr val="2E3135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518352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4" r:id="rId3"/>
    <p:sldLayoutId id="2147483727" r:id="rId4"/>
    <p:sldLayoutId id="2147483728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414000" y="0"/>
            <a:ext cx="8280000" cy="5445224"/>
          </a:xfrm>
        </p:spPr>
        <p:txBody>
          <a:bodyPr/>
          <a:lstStyle/>
          <a:p>
            <a:r>
              <a:rPr lang="fr-FR" sz="4400" b="1" noProof="0" dirty="0" smtClean="0">
                <a:latin typeface="Arial" charset="0"/>
              </a:rPr>
              <a:t>GERAS</a:t>
            </a:r>
            <a:endParaRPr lang="fr-FR" cap="small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dirty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en-GB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r>
              <a:rPr lang="en-GB" sz="3200" dirty="0" err="1" smtClean="0">
                <a:latin typeface="Arial" charset="0"/>
              </a:rPr>
              <a:t>Abdelmounaim</a:t>
            </a:r>
            <a:r>
              <a:rPr lang="en-GB" sz="3200" dirty="0" smtClean="0">
                <a:latin typeface="Arial" charset="0"/>
              </a:rPr>
              <a:t> DEBIECHE</a:t>
            </a:r>
            <a:endParaRPr lang="en-GB" sz="3200" noProof="0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Business </a:t>
            </a:r>
            <a:r>
              <a:rPr lang="fr-BE" dirty="0" err="1" smtClean="0"/>
              <a:t>Rules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3538736" cy="5058078"/>
          </a:xfrm>
        </p:spPr>
        <p:txBody>
          <a:bodyPr/>
          <a:lstStyle/>
          <a:p>
            <a:r>
              <a:rPr lang="fr-FR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WaitBeforeBlink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ipPhone.ring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timer.reset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()} 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timer.set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BlinkAndWait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timer.timeout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LightBulb.blink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endParaRPr lang="fr-FR" sz="105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|| 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(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timer.reset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;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timer.set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(120))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PickedUpQuick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ipPhone.pickedUp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LightBulb.off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</a:t>
            </a:r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NotPickedUpAfterBlinking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timer.timeout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db.declareIncident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predefinedAlert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||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bodydetector.detect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|| 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timer.reset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;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timer.set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(60)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BE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BE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427984" y="5292540"/>
            <a:ext cx="4545724" cy="872764"/>
          </a:xfrm>
          <a:prstGeom prst="rect">
            <a:avLst/>
          </a:prstGeom>
        </p:spPr>
        <p:txBody>
          <a:bodyPr/>
          <a:lstStyle>
            <a:lvl1pPr marL="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305291"/>
              </a:buClr>
              <a:buFont typeface="Arial"/>
              <a:buNone/>
              <a:defRPr sz="2700" kern="1200">
                <a:solidFill>
                  <a:srgbClr val="474746"/>
                </a:solidFill>
                <a:latin typeface="+mj-lt"/>
                <a:ea typeface="ＭＳ Ｐゴシック" charset="0"/>
                <a:cs typeface="+mn-cs"/>
              </a:defRPr>
            </a:lvl1pPr>
            <a:lvl2pPr marL="1836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2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2pPr>
            <a:lvl3pPr marL="439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2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3pPr>
            <a:lvl4pPr marL="673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18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4pPr>
            <a:lvl5pPr marL="1530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 typeface="Arial"/>
              <a:buChar char="•"/>
              <a:defRPr sz="1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Alert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timer.timeout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and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bodydetector.present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db.alert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fr-BE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Espace réservé du contenu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655009"/>
            <a:ext cx="4824536" cy="3211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3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844824"/>
            <a:ext cx="8003232" cy="4601536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fr-BE" sz="4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lang="fr-BE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abstraction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fr-BE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fr-BE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Scenario</a:t>
            </a:r>
            <a:endParaRPr lang="fr-BE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349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Proposal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1520" y="1412776"/>
            <a:ext cx="8640960" cy="503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fr-BE" sz="4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BE" sz="4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Rectangle à coins arrondis 5"/>
          <p:cNvSpPr/>
          <p:nvPr/>
        </p:nvSpPr>
        <p:spPr>
          <a:xfrm>
            <a:off x="2195736" y="1389887"/>
            <a:ext cx="5040560" cy="670961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DSL</a:t>
            </a:r>
            <a:endParaRPr lang="fr-BE" sz="6000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4986856" y="3519925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Prototype</a:t>
            </a:r>
            <a:endParaRPr lang="fr-BE" sz="6000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573936" y="3530879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SCENARIO</a:t>
            </a:r>
            <a:endParaRPr lang="fr-BE" sz="6000" dirty="0"/>
          </a:p>
        </p:txBody>
      </p:sp>
      <p:sp>
        <p:nvSpPr>
          <p:cNvPr id="5" name="Flèche droite 4"/>
          <p:cNvSpPr/>
          <p:nvPr/>
        </p:nvSpPr>
        <p:spPr>
          <a:xfrm rot="8210263">
            <a:off x="3077014" y="2461634"/>
            <a:ext cx="1719151" cy="69620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Flèche droite 8"/>
          <p:cNvSpPr/>
          <p:nvPr/>
        </p:nvSpPr>
        <p:spPr>
          <a:xfrm rot="2187316">
            <a:off x="4622522" y="2443429"/>
            <a:ext cx="1949127" cy="69620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23140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5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Question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075240" cy="5058078"/>
          </a:xfrm>
        </p:spPr>
        <p:txBody>
          <a:bodyPr/>
          <a:lstStyle/>
          <a:p>
            <a:endParaRPr lang="fr-BE" dirty="0" smtClean="0"/>
          </a:p>
          <a:p>
            <a:endParaRPr lang="fr-BE" dirty="0"/>
          </a:p>
          <a:p>
            <a:endParaRPr lang="fr-BE" dirty="0" smtClean="0"/>
          </a:p>
          <a:p>
            <a:endParaRPr lang="fr-BE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fr-BE" sz="3600" dirty="0" err="1" smtClean="0">
                <a:solidFill>
                  <a:schemeClr val="tx1"/>
                </a:solidFill>
              </a:rPr>
              <a:t>Could</a:t>
            </a:r>
            <a:r>
              <a:rPr lang="fr-BE" sz="3600" dirty="0" smtClean="0">
                <a:solidFill>
                  <a:schemeClr val="tx1"/>
                </a:solidFill>
              </a:rPr>
              <a:t> </a:t>
            </a:r>
            <a:r>
              <a:rPr lang="fr-BE" sz="3600" dirty="0" err="1" smtClean="0">
                <a:solidFill>
                  <a:schemeClr val="tx1"/>
                </a:solidFill>
              </a:rPr>
              <a:t>we</a:t>
            </a:r>
            <a:r>
              <a:rPr lang="fr-BE" sz="3600" dirty="0" smtClean="0">
                <a:solidFill>
                  <a:schemeClr val="tx1"/>
                </a:solidFill>
              </a:rPr>
              <a:t> </a:t>
            </a:r>
            <a:r>
              <a:rPr lang="fr-BE" sz="3600" dirty="0" err="1" smtClean="0">
                <a:solidFill>
                  <a:schemeClr val="tx1"/>
                </a:solidFill>
              </a:rPr>
              <a:t>reuse</a:t>
            </a:r>
            <a:r>
              <a:rPr lang="fr-BE" sz="3600" dirty="0" smtClean="0">
                <a:solidFill>
                  <a:schemeClr val="tx1"/>
                </a:solidFill>
              </a:rPr>
              <a:t>/</a:t>
            </a:r>
            <a:r>
              <a:rPr lang="fr-BE" sz="3600" dirty="0" err="1" smtClean="0">
                <a:solidFill>
                  <a:schemeClr val="tx1"/>
                </a:solidFill>
              </a:rPr>
              <a:t>extend</a:t>
            </a:r>
            <a:r>
              <a:rPr lang="fr-BE" sz="3600" dirty="0" smtClean="0">
                <a:solidFill>
                  <a:schemeClr val="tx1"/>
                </a:solidFill>
              </a:rPr>
              <a:t> </a:t>
            </a:r>
            <a:r>
              <a:rPr lang="fr-BE" sz="3600" dirty="0" err="1" smtClean="0">
                <a:solidFill>
                  <a:schemeClr val="tx1"/>
                </a:solidFill>
              </a:rPr>
              <a:t>Thing</a:t>
            </a:r>
            <a:r>
              <a:rPr lang="fr-BE" sz="3600" cap="small" dirty="0" err="1" smtClean="0">
                <a:solidFill>
                  <a:schemeClr val="tx1"/>
                </a:solidFill>
              </a:rPr>
              <a:t>Ml</a:t>
            </a:r>
            <a:r>
              <a:rPr lang="fr-BE" sz="3600" dirty="0" smtClean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28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Agenda</a:t>
            </a:r>
            <a:endParaRPr lang="fr-FR" b="1" dirty="0"/>
          </a:p>
        </p:txBody>
      </p:sp>
      <p:sp>
        <p:nvSpPr>
          <p:cNvPr id="12" name="Content Placeholder 3"/>
          <p:cNvSpPr>
            <a:spLocks noGrp="1"/>
          </p:cNvSpPr>
          <p:nvPr>
            <p:ph idx="1"/>
          </p:nvPr>
        </p:nvSpPr>
        <p:spPr>
          <a:xfrm>
            <a:off x="450700" y="1628800"/>
            <a:ext cx="7355160" cy="4752528"/>
          </a:xfrm>
        </p:spPr>
        <p:txBody>
          <a:bodyPr/>
          <a:lstStyle/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3200" dirty="0" err="1">
                <a:solidFill>
                  <a:schemeClr val="tx1"/>
                </a:solidFill>
              </a:rPr>
              <a:t>Level</a:t>
            </a:r>
            <a:r>
              <a:rPr lang="fr-FR" sz="3200" dirty="0">
                <a:solidFill>
                  <a:schemeClr val="tx1"/>
                </a:solidFill>
              </a:rPr>
              <a:t> of </a:t>
            </a:r>
            <a:r>
              <a:rPr lang="fr-FR" sz="3200" dirty="0" smtClean="0">
                <a:solidFill>
                  <a:schemeClr val="tx1"/>
                </a:solidFill>
              </a:rPr>
              <a:t>abstraction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32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3200" dirty="0" err="1" smtClean="0">
                <a:solidFill>
                  <a:schemeClr val="tx1"/>
                </a:solidFill>
              </a:rPr>
              <a:t>Typical</a:t>
            </a:r>
            <a:r>
              <a:rPr lang="fr-FR" sz="3200" dirty="0" smtClean="0">
                <a:solidFill>
                  <a:schemeClr val="tx1"/>
                </a:solidFill>
              </a:rPr>
              <a:t> scenarios for </a:t>
            </a:r>
            <a:r>
              <a:rPr lang="fr-FR" sz="3200" dirty="0" err="1" smtClean="0">
                <a:solidFill>
                  <a:schemeClr val="tx1"/>
                </a:solidFill>
              </a:rPr>
              <a:t>elderly</a:t>
            </a:r>
            <a:r>
              <a:rPr lang="fr-FR" sz="3200" dirty="0" smtClean="0">
                <a:solidFill>
                  <a:schemeClr val="tx1"/>
                </a:solidFill>
              </a:rPr>
              <a:t> people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32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3200" dirty="0" err="1" smtClean="0">
                <a:solidFill>
                  <a:schemeClr val="tx1"/>
                </a:solidFill>
              </a:rPr>
              <a:t>Proposal</a:t>
            </a:r>
            <a:r>
              <a:rPr lang="fr-FR" sz="3200" dirty="0" smtClean="0">
                <a:solidFill>
                  <a:schemeClr val="tx1"/>
                </a:solidFill>
              </a:rPr>
              <a:t>: A DSL for handling </a:t>
            </a:r>
            <a:r>
              <a:rPr lang="fr-FR" sz="3200" dirty="0" err="1" smtClean="0">
                <a:solidFill>
                  <a:schemeClr val="tx1"/>
                </a:solidFill>
              </a:rPr>
              <a:t>these</a:t>
            </a:r>
            <a:r>
              <a:rPr lang="fr-FR" sz="3200" dirty="0" smtClean="0">
                <a:solidFill>
                  <a:schemeClr val="tx1"/>
                </a:solidFill>
              </a:rPr>
              <a:t> scenarios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32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3200" dirty="0" smtClean="0">
                <a:solidFill>
                  <a:schemeClr val="tx1"/>
                </a:solidFill>
              </a:rPr>
              <a:t>Conclusions &amp; Perspectives</a:t>
            </a:r>
          </a:p>
        </p:txBody>
      </p:sp>
    </p:spTree>
    <p:extLst>
      <p:ext uri="{BB962C8B-B14F-4D97-AF65-F5344CB8AC3E}">
        <p14:creationId xmlns:p14="http://schemas.microsoft.com/office/powerpoint/2010/main" val="156753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36A63A"/>
              </a:buClr>
            </a:pPr>
            <a:r>
              <a:rPr lang="en-GB" dirty="0" smtClean="0"/>
              <a:t>A Classic </a:t>
            </a:r>
            <a:r>
              <a:rPr lang="en-GB" dirty="0" err="1" smtClean="0"/>
              <a:t>IoT</a:t>
            </a:r>
            <a:r>
              <a:rPr lang="en-GB" dirty="0" smtClean="0"/>
              <a:t> Systems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067401"/>
            <a:ext cx="8784976" cy="544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8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  </a:t>
            </a:r>
            <a:r>
              <a:rPr lang="en-GB" dirty="0"/>
              <a:t>Level of abstraction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Rectangle à coins arrondis 2"/>
          <p:cNvSpPr/>
          <p:nvPr/>
        </p:nvSpPr>
        <p:spPr>
          <a:xfrm>
            <a:off x="499912" y="61103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 smtClean="0"/>
              <a:t>Objects</a:t>
            </a:r>
            <a:endParaRPr lang="fr-BE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518303" y="4380182"/>
            <a:ext cx="2580856" cy="511113"/>
          </a:xfrm>
          <a:prstGeom prst="roundRect">
            <a:avLst/>
          </a:prstGeom>
          <a:solidFill>
            <a:schemeClr val="accent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Service Management</a:t>
            </a:r>
            <a:endParaRPr lang="fr-BE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526263" y="2694971"/>
            <a:ext cx="2613536" cy="69356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Application Layer</a:t>
            </a:r>
            <a:endParaRPr lang="fr-BE" dirty="0"/>
          </a:p>
        </p:txBody>
      </p:sp>
      <p:sp>
        <p:nvSpPr>
          <p:cNvPr id="9" name="Rectangle à coins arrondis 8"/>
          <p:cNvSpPr/>
          <p:nvPr/>
        </p:nvSpPr>
        <p:spPr>
          <a:xfrm>
            <a:off x="518303" y="1498714"/>
            <a:ext cx="2613535" cy="611892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Business Layer</a:t>
            </a:r>
            <a:endParaRPr lang="fr-BE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840" y="5795190"/>
            <a:ext cx="2892894" cy="704933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808731" y="504519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Infrastructure Layer</a:t>
            </a:r>
            <a:endParaRPr lang="fr-FR" dirty="0"/>
          </a:p>
        </p:txBody>
      </p:sp>
      <p:cxnSp>
        <p:nvCxnSpPr>
          <p:cNvPr id="21" name="Connecteur droit avec flèche 20"/>
          <p:cNvCxnSpPr/>
          <p:nvPr/>
        </p:nvCxnSpPr>
        <p:spPr>
          <a:xfrm>
            <a:off x="1782232" y="4941168"/>
            <a:ext cx="0" cy="7627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1844435" y="351512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Application Layer</a:t>
            </a:r>
            <a:endParaRPr lang="fr-FR" dirty="0"/>
          </a:p>
        </p:txBody>
      </p:sp>
      <p:cxnSp>
        <p:nvCxnSpPr>
          <p:cNvPr id="23" name="Connecteur droit avec flèche 22"/>
          <p:cNvCxnSpPr>
            <a:stCxn id="8" idx="2"/>
            <a:endCxn id="7" idx="0"/>
          </p:cNvCxnSpPr>
          <p:nvPr/>
        </p:nvCxnSpPr>
        <p:spPr>
          <a:xfrm flipH="1">
            <a:off x="1808731" y="3388531"/>
            <a:ext cx="24300" cy="9916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à coins arrondis 18"/>
          <p:cNvSpPr/>
          <p:nvPr/>
        </p:nvSpPr>
        <p:spPr>
          <a:xfrm>
            <a:off x="499912" y="57039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Object </a:t>
            </a:r>
            <a:r>
              <a:rPr lang="fr-BE" dirty="0" err="1" smtClean="0"/>
              <a:t>Absetraction</a:t>
            </a:r>
            <a:r>
              <a:rPr lang="fr-BE" dirty="0" smtClean="0"/>
              <a:t> </a:t>
            </a:r>
            <a:endParaRPr lang="fr-BE" dirty="0"/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479" y="4509121"/>
            <a:ext cx="4608215" cy="1143332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5943" y="3053313"/>
            <a:ext cx="4747481" cy="866919"/>
          </a:xfrm>
          <a:prstGeom prst="rect">
            <a:avLst/>
          </a:prstGeom>
        </p:spPr>
      </p:pic>
      <p:cxnSp>
        <p:nvCxnSpPr>
          <p:cNvPr id="31" name="Connecteur droit avec flèche 30"/>
          <p:cNvCxnSpPr>
            <a:stCxn id="9" idx="2"/>
            <a:endCxn id="8" idx="0"/>
          </p:cNvCxnSpPr>
          <p:nvPr/>
        </p:nvCxnSpPr>
        <p:spPr>
          <a:xfrm>
            <a:off x="1825071" y="2110606"/>
            <a:ext cx="7960" cy="58436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3707904" y="2110605"/>
            <a:ext cx="2808312" cy="581895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GERAS</a:t>
            </a:r>
            <a:endParaRPr lang="fr-BE" dirty="0"/>
          </a:p>
        </p:txBody>
      </p:sp>
      <p:sp>
        <p:nvSpPr>
          <p:cNvPr id="37" name="Flèche droite 36"/>
          <p:cNvSpPr/>
          <p:nvPr/>
        </p:nvSpPr>
        <p:spPr>
          <a:xfrm rot="10800000">
            <a:off x="2411760" y="2230019"/>
            <a:ext cx="1080120" cy="334885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844" y="5795190"/>
            <a:ext cx="1847850" cy="74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5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3" grpId="0"/>
      <p:bldP spid="22" grpId="0"/>
      <p:bldP spid="19" grpId="0" animBg="1"/>
      <p:bldP spid="36" grpId="0" animBg="1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 smtClean="0"/>
              <a:t>SmartHome</a:t>
            </a:r>
            <a:r>
              <a:rPr lang="fr-BE" dirty="0" smtClean="0"/>
              <a:t> for </a:t>
            </a:r>
            <a:r>
              <a:rPr lang="fr-BE" dirty="0" err="1" smtClean="0"/>
              <a:t>Elderly</a:t>
            </a:r>
            <a:r>
              <a:rPr lang="fr-BE" dirty="0" smtClean="0"/>
              <a:t> People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5" name="Picture 6" descr="C:\Users\Vincent\AppData\Local\Microsoft\Windows\Temporary Internet Files\Content.IE5\95385EUO\0e920f2df0ef9cf04fcb654a716a218c94eb294d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2777"/>
            <a:ext cx="9144000" cy="5445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C:\Users\Vincent\AppData\Local\Microsoft\Windows\Temporary Internet Files\Content.IE5\95385EUO\0e920f2df0ef9cf04fcb654a716a218c94eb294d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90857"/>
            <a:ext cx="9144000" cy="5445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893" y="4581128"/>
            <a:ext cx="1097525" cy="652975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810" y="5363426"/>
            <a:ext cx="360040" cy="585737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937" y="5363426"/>
            <a:ext cx="429622" cy="698937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3194878"/>
            <a:ext cx="935792" cy="773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193" y="4581128"/>
            <a:ext cx="1056999" cy="89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163" y="4907438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893" y="5446356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068" y="2753937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696" y="2504434"/>
            <a:ext cx="782727" cy="594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4871" y="3570733"/>
            <a:ext cx="1099939" cy="736034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5073" y="3645024"/>
            <a:ext cx="361094" cy="587452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15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4217">
            <a:off x="774852" y="4364661"/>
            <a:ext cx="1257593" cy="594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Bulle ronde 5"/>
          <p:cNvSpPr/>
          <p:nvPr/>
        </p:nvSpPr>
        <p:spPr>
          <a:xfrm>
            <a:off x="2881403" y="1581055"/>
            <a:ext cx="2973231" cy="1781809"/>
          </a:xfrm>
          <a:prstGeom prst="wedgeEllipseCallout">
            <a:avLst>
              <a:gd name="adj1" fmla="val -25269"/>
              <a:gd name="adj2" fmla="val 6299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What happen if I fall and become unconscious</a:t>
            </a:r>
            <a:r>
              <a:rPr lang="fr-BE" b="1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3" name="Bulle ronde 26"/>
          <p:cNvSpPr/>
          <p:nvPr/>
        </p:nvSpPr>
        <p:spPr>
          <a:xfrm>
            <a:off x="3707592" y="3364828"/>
            <a:ext cx="2973231" cy="1781809"/>
          </a:xfrm>
          <a:prstGeom prst="wedgeEllipseCallout">
            <a:avLst>
              <a:gd name="adj1" fmla="val -50996"/>
              <a:gd name="adj2" fmla="val -29775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What happens if I forget to close the door? </a:t>
            </a:r>
          </a:p>
        </p:txBody>
      </p:sp>
      <p:sp>
        <p:nvSpPr>
          <p:cNvPr id="24" name="Bulle ronde 27"/>
          <p:cNvSpPr/>
          <p:nvPr/>
        </p:nvSpPr>
        <p:spPr>
          <a:xfrm>
            <a:off x="266465" y="3325069"/>
            <a:ext cx="2973231" cy="1781809"/>
          </a:xfrm>
          <a:prstGeom prst="wedgeEllipseCallout">
            <a:avLst>
              <a:gd name="adj1" fmla="val 52800"/>
              <a:gd name="adj2" fmla="val -21880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What happens if I do not hear a sound of phone ringing? </a:t>
            </a:r>
          </a:p>
        </p:txBody>
      </p:sp>
      <p:pic>
        <p:nvPicPr>
          <p:cNvPr id="25" name="Picture 5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09" y="1634252"/>
            <a:ext cx="2041591" cy="1056283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9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5813686"/>
            <a:ext cx="1029850" cy="1052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10" descr="C:\Users\Vincent\AppData\Local\Microsoft\Windows\Temporary Internet Files\Content.IE5\NKA2RNBE\280px-Infermiere_Volontarie_della_Croce_Rossa_Italiana[1].jp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224" y="5805264"/>
            <a:ext cx="1390406" cy="105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896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 </a:t>
            </a:r>
            <a:r>
              <a:rPr lang="fr-BE" dirty="0" smtClean="0"/>
              <a:t>Scenario as Activity </a:t>
            </a:r>
            <a:r>
              <a:rPr lang="fr-BE" dirty="0" err="1" smtClean="0"/>
              <a:t>Diagrams</a:t>
            </a:r>
            <a:endParaRPr lang="fr-BE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467569"/>
            <a:ext cx="7598054" cy="5057775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12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A </a:t>
            </a:r>
            <a:r>
              <a:rPr lang="fr-BE" cap="small" dirty="0" err="1" smtClean="0"/>
              <a:t>Dsl</a:t>
            </a:r>
            <a:r>
              <a:rPr lang="fr-BE" dirty="0" smtClean="0"/>
              <a:t> for handling scenarios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7787208" cy="5058078"/>
          </a:xfrm>
        </p:spPr>
        <p:txBody>
          <a:bodyPr/>
          <a:lstStyle/>
          <a:p>
            <a:pPr marL="514350" indent="-514350">
              <a:buAutoNum type="arabicPeriod"/>
            </a:pPr>
            <a:endParaRPr lang="fr-FR" dirty="0" smtClean="0"/>
          </a:p>
          <a:p>
            <a:pPr marL="514350" indent="-514350">
              <a:buAutoNum type="arabicPeriod"/>
            </a:pPr>
            <a:r>
              <a:rPr lang="fr-FR" sz="3600" dirty="0" err="1" smtClean="0">
                <a:solidFill>
                  <a:schemeClr val="tx1"/>
                </a:solidFill>
              </a:rPr>
              <a:t>Device</a:t>
            </a:r>
            <a:r>
              <a:rPr lang="fr-FR" sz="3600" dirty="0" smtClean="0">
                <a:solidFill>
                  <a:schemeClr val="tx1"/>
                </a:solidFill>
              </a:rPr>
              <a:t> Type </a:t>
            </a:r>
            <a:r>
              <a:rPr lang="fr-FR" sz="3600" dirty="0" err="1" smtClean="0">
                <a:solidFill>
                  <a:schemeClr val="tx1"/>
                </a:solidFill>
              </a:rPr>
              <a:t>Declaration</a:t>
            </a:r>
            <a:endParaRPr lang="fr-FR" sz="3600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endParaRPr lang="fr-FR" sz="3600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Network Configuration</a:t>
            </a:r>
          </a:p>
          <a:p>
            <a:pPr marL="514350" indent="-514350">
              <a:buAutoNum type="arabicPeriod"/>
            </a:pPr>
            <a:endParaRPr lang="fr-FR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Business </a:t>
            </a:r>
            <a:r>
              <a:rPr lang="fr-FR" sz="3600" dirty="0" err="1" smtClean="0">
                <a:solidFill>
                  <a:schemeClr val="tx1"/>
                </a:solidFill>
              </a:rPr>
              <a:t>Rules</a:t>
            </a:r>
            <a:endParaRPr lang="fr-FR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41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Type </a:t>
            </a:r>
            <a:r>
              <a:rPr lang="fr-FR" dirty="0" err="1" smtClean="0"/>
              <a:t>Declaration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57200" y="1484784"/>
            <a:ext cx="3587718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enumeration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Volume {</a:t>
            </a:r>
            <a:r>
              <a:rPr lang="fr-FR" sz="1050" i="1" dirty="0">
                <a:latin typeface="Courier New" panose="02070309020205020404" pitchFamily="49" charset="0"/>
                <a:cs typeface="Courier New" panose="02070309020205020404" pitchFamily="49" charset="0"/>
              </a:rPr>
              <a:t>V1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fr-FR" sz="1050" i="1" dirty="0">
                <a:latin typeface="Courier New" panose="02070309020205020404" pitchFamily="49" charset="0"/>
                <a:cs typeface="Courier New" panose="02070309020205020404" pitchFamily="49" charset="0"/>
              </a:rPr>
              <a:t>V2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fr-FR" sz="1050" i="1" dirty="0">
                <a:latin typeface="Courier New" panose="02070309020205020404" pitchFamily="49" charset="0"/>
                <a:cs typeface="Courier New" panose="02070309020205020404" pitchFamily="49" charset="0"/>
              </a:rPr>
              <a:t>V3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;}</a:t>
            </a:r>
          </a:p>
          <a:p>
            <a:endParaRPr lang="fr-FR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device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Phone{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sensing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receiveCall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ring(</a:t>
            </a:r>
            <a:r>
              <a:rPr lang="fr-FR" sz="105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volume:Volume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setVolume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(volume: Volume)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sensing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pickedUp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device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LightBulb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on()</a:t>
            </a:r>
          </a:p>
          <a:p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off()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blink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device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Timer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reset()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set(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delay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: Volume)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sensing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timeout()</a:t>
            </a:r>
          </a:p>
          <a:p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device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AlertDB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declareIncident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msg:</a:t>
            </a:r>
            <a:r>
              <a:rPr lang="fr-FR" sz="1050" b="1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alert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fr-FR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device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BodyDetector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sensing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detect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isPresent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gateway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Central</a:t>
            </a:r>
            <a:endParaRPr lang="fr-FR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1984125"/>
            <a:ext cx="5192361" cy="3456384"/>
          </a:xfrm>
        </p:spPr>
      </p:pic>
    </p:spTree>
    <p:extLst>
      <p:ext uri="{BB962C8B-B14F-4D97-AF65-F5344CB8AC3E}">
        <p14:creationId xmlns:p14="http://schemas.microsoft.com/office/powerpoint/2010/main" val="43267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Network Configuration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55776" y="1484784"/>
            <a:ext cx="4283968" cy="3624894"/>
          </a:xfrm>
        </p:spPr>
        <p:txBody>
          <a:bodyPr/>
          <a:lstStyle/>
          <a:p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MyHome</a:t>
            </a:r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Central</a:t>
            </a: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entranceBulb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bathroomBulb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kitchenBulb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: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roomBulb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ipPhone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: Phone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: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AlertDB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bodydetector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BodyDetector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endParaRPr lang="fr-FR" sz="105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entranceBulb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via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IP</a:t>
            </a:r>
          </a:p>
          <a:p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bathroomBulb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via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IP</a:t>
            </a:r>
          </a:p>
          <a:p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kitchenBulb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via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IP</a:t>
            </a:r>
          </a:p>
          <a:p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roomBulb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via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IP</a:t>
            </a:r>
          </a:p>
          <a:p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ipPhone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via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IP</a:t>
            </a:r>
          </a:p>
          <a:p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BE" sz="105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77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amu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2004:Modèles:Présentations:Conceptions:Coin jaune</Template>
  <TotalTime>39337</TotalTime>
  <Words>429</Words>
  <Application>Microsoft Office PowerPoint</Application>
  <PresentationFormat>Affichage à l'écran (4:3)</PresentationFormat>
  <Paragraphs>143</Paragraphs>
  <Slides>13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2" baseType="lpstr">
      <vt:lpstr>ＭＳ Ｐゴシック</vt:lpstr>
      <vt:lpstr>Arial</vt:lpstr>
      <vt:lpstr>Calibri</vt:lpstr>
      <vt:lpstr>Courier New</vt:lpstr>
      <vt:lpstr>Frutiger LT Std 45 Light</vt:lpstr>
      <vt:lpstr>Times New Roman</vt:lpstr>
      <vt:lpstr>Verdana</vt:lpstr>
      <vt:lpstr>Wingdings</vt:lpstr>
      <vt:lpstr>UNamur</vt:lpstr>
      <vt:lpstr>Présentation PowerPoint</vt:lpstr>
      <vt:lpstr>Agenda</vt:lpstr>
      <vt:lpstr>A Classic IoT Systems</vt:lpstr>
      <vt:lpstr>  Level of abstraction</vt:lpstr>
      <vt:lpstr>SmartHome for Elderly People</vt:lpstr>
      <vt:lpstr> Scenario as Activity Diagrams</vt:lpstr>
      <vt:lpstr>A Dsl for handling scenarios</vt:lpstr>
      <vt:lpstr>Type Declaration</vt:lpstr>
      <vt:lpstr>Network Configuration</vt:lpstr>
      <vt:lpstr>Business Rules</vt:lpstr>
      <vt:lpstr>Conclusion</vt:lpstr>
      <vt:lpstr>Proposal</vt:lpstr>
      <vt:lpstr>Question</vt:lpstr>
    </vt:vector>
  </TitlesOfParts>
  <Company>FUNDP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SPL for Food Traceability Software</dc:title>
  <dc:creator>Schobbens</dc:creator>
  <cp:lastModifiedBy>Moussa Amrani</cp:lastModifiedBy>
  <cp:revision>1087</cp:revision>
  <cp:lastPrinted>2010-01-15T13:48:56Z</cp:lastPrinted>
  <dcterms:created xsi:type="dcterms:W3CDTF">2003-10-08T07:15:15Z</dcterms:created>
  <dcterms:modified xsi:type="dcterms:W3CDTF">2016-03-23T13:12:24Z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